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6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301" r:id="rId21"/>
    <p:sldId id="302" r:id="rId22"/>
    <p:sldId id="297" r:id="rId23"/>
    <p:sldId id="298" r:id="rId24"/>
    <p:sldId id="299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CC"/>
    <a:srgbClr val="663300"/>
    <a:srgbClr val="FFCC66"/>
    <a:srgbClr val="FF9966"/>
    <a:srgbClr val="FF9933"/>
    <a:srgbClr val="FF3399"/>
    <a:srgbClr val="FFFF66"/>
    <a:srgbClr val="00CC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8" autoAdjust="0"/>
    <p:restoredTop sz="97977" autoAdjust="0"/>
  </p:normalViewPr>
  <p:slideViewPr>
    <p:cSldViewPr>
      <p:cViewPr>
        <p:scale>
          <a:sx n="75" d="100"/>
          <a:sy n="75" d="100"/>
        </p:scale>
        <p:origin x="-1176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00DA1-30FB-4258-80FB-D13CBCFF4219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80945-BC45-4609-837D-2A4F185922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0281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469E96-069E-4DFA-A02C-12231539C960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80528" y="30480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14" name="Picture 10" descr="C:\Documents and Settings\Administrator\바탕 화면\새 폴더\Pray2.jpg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68144" y="3429000"/>
            <a:ext cx="3456384" cy="3774362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 b="15433"/>
          <a:stretch>
            <a:fillRect/>
          </a:stretch>
        </p:blipFill>
        <p:spPr bwMode="auto">
          <a:xfrm>
            <a:off x="0" y="-191020"/>
            <a:ext cx="9144000" cy="7049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1pPr>
            <a:lvl2pPr>
              <a:defRPr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2pPr>
            <a:lvl3pPr>
              <a:defRPr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3pPr>
            <a:lvl4pPr>
              <a:defRPr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4pPr>
            <a:lvl5pPr>
              <a:defRPr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1" cap="none" spc="0">
                <a:ln w="285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8469E96-069E-4DFA-A02C-12231539C960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469E96-069E-4DFA-A02C-12231539C960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8469E96-069E-4DFA-A02C-12231539C960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E1F7E9-3E91-4A2E-AB3F-CEDB7B3A34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http://pds.catholic.or.kr/attbox/bbs/album/&#49888;&#50521;&#51032;&#54644;&#47196;&#44256;.jpg" TargetMode="Externa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764704"/>
            <a:ext cx="406597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</p:pic>
      <p:pic>
        <p:nvPicPr>
          <p:cNvPr id="9" name="Picture 10" descr="C:\Documents and Settings\Administrator\바탕 화면\새 폴더\Pray2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687616" y="3083638"/>
            <a:ext cx="3456384" cy="3774362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1979712" y="6118792"/>
            <a:ext cx="3672408" cy="43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0" name="Picture 2" descr="http://pds.catholic.or.kr/attbox/bbs/include/readImg.asp?gubun=100&amp;seq=44&amp;id=349&amp;filenm=%BD%C5%BE%D3%C0%C7%C7%D8%B7%CE%B0%ED%2Ejpg&amp;maingroup=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0000" t="16883" r="10000" b="25974"/>
          <a:stretch>
            <a:fillRect/>
          </a:stretch>
        </p:blipFill>
        <p:spPr bwMode="auto">
          <a:xfrm>
            <a:off x="6660232" y="3573016"/>
            <a:ext cx="1375620" cy="1351056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lumMod val="20000"/>
                <a:lumOff val="8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 prstMaterial="matte"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-99392"/>
            <a:ext cx="2664296" cy="40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2555776" y="1700808"/>
            <a:ext cx="6548264" cy="1728192"/>
          </a:xfrm>
        </p:spPr>
        <p:txBody>
          <a:bodyPr>
            <a:noAutofit/>
            <a:scene3d>
              <a:camera prst="orthographicFront"/>
              <a:lightRig rig="soft" dir="t"/>
            </a:scene3d>
            <a:sp3d extrusionH="57150" prstMaterial="softEdge">
              <a:bevelT w="25400" h="25400" prst="angle"/>
            </a:sp3d>
          </a:bodyPr>
          <a:lstStyle/>
          <a:p>
            <a:pPr algn="ctr"/>
            <a:r>
              <a:rPr lang="ko-KR" altLang="en-US" sz="5400" b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동녘M" pitchFamily="18" charset="-127"/>
                <a:ea typeface="HY동녘M" pitchFamily="18" charset="-127"/>
              </a:rPr>
              <a:t>간추린 </a:t>
            </a:r>
            <a:r>
              <a:rPr lang="en-US" altLang="ko-KR" sz="5400" b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동녘M" pitchFamily="18" charset="-127"/>
                <a:ea typeface="HY동녘M" pitchFamily="18" charset="-127"/>
              </a:rPr>
              <a:t/>
            </a:r>
            <a:br>
              <a:rPr lang="en-US" altLang="ko-KR" sz="5400" b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동녘M" pitchFamily="18" charset="-127"/>
                <a:ea typeface="HY동녘M" pitchFamily="18" charset="-127"/>
              </a:rPr>
            </a:br>
            <a:r>
              <a:rPr lang="ko-KR" altLang="en-US" sz="5400" b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동녘M" pitchFamily="18" charset="-127"/>
                <a:ea typeface="HY동녘M" pitchFamily="18" charset="-127"/>
              </a:rPr>
              <a:t>가톨릭 </a:t>
            </a:r>
            <a:r>
              <a:rPr lang="ko-KR" altLang="en-US" sz="5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동녘M" pitchFamily="18" charset="-127"/>
                <a:ea typeface="HY동녘M" pitchFamily="18" charset="-127"/>
              </a:rPr>
              <a:t>교회 교리서</a:t>
            </a:r>
            <a:endParaRPr lang="ko-KR" altLang="en-US" sz="54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355976" y="4653136"/>
            <a:ext cx="4320480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ko-KR" altLang="en-US" sz="4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제</a:t>
            </a:r>
            <a:r>
              <a:rPr lang="en-US" altLang="ko-KR" sz="4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sz="4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편 신앙고백 </a:t>
            </a:r>
            <a:endParaRPr lang="en-US" altLang="ko-KR" sz="44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r"/>
            <a:r>
              <a:rPr lang="ko-KR" altLang="en-US" sz="44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제</a:t>
            </a:r>
            <a:r>
              <a:rPr lang="en-US" altLang="ko-KR" sz="44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7</a:t>
            </a:r>
            <a:r>
              <a:rPr lang="ko-KR" altLang="en-US" sz="44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과</a:t>
            </a:r>
            <a:endParaRPr lang="ko-KR" altLang="en-US" sz="44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467544" y="620688"/>
            <a:ext cx="8352928" cy="5472608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 </a:t>
            </a: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예수는 스스로 부활하셨나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en-US" altLang="ko-K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성부께서 부활시키신 것인가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성령께서 예수님을 부활시키셨는가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pPr algn="ctr"/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altLang="ko-KR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en-US" altLang="ko-KR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부활은 성삼위께서 함께 </a:t>
            </a:r>
            <a:endParaRPr lang="en-US" altLang="ko-KR" sz="24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그리고 독자적으로 </a:t>
            </a:r>
            <a:endParaRPr lang="en-US" altLang="ko-KR" sz="24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이루신 일이다</a:t>
            </a:r>
            <a:r>
              <a:rPr lang="en-US" altLang="ko-KR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타원 3"/>
          <p:cNvSpPr/>
          <p:nvPr/>
        </p:nvSpPr>
        <p:spPr>
          <a:xfrm>
            <a:off x="323528" y="548680"/>
            <a:ext cx="3672408" cy="129614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ko-KR" altLang="en-US" sz="3200" spc="-15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⓶ 부활은</a:t>
            </a:r>
            <a:endParaRPr lang="en-US" altLang="ko-KR" sz="3200" spc="-150" smtClean="0">
              <a:ln w="317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ko-KR" altLang="en-US" sz="3200" spc="-15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성삼위의 업적</a:t>
            </a:r>
            <a:endParaRPr lang="ko-KR" altLang="en-US" sz="3200" spc="-150" dirty="0">
              <a:ln w="317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395536" y="764704"/>
            <a:ext cx="8352928" cy="5472608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r>
              <a:rPr lang="ko-KR" altLang="en-US" sz="22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성부께서는</a:t>
            </a:r>
            <a:r>
              <a:rPr lang="ko-KR" altLang="en-US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</a:t>
            </a:r>
            <a:endParaRPr lang="en-US" altLang="ko-KR" sz="2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그리스도를  </a:t>
            </a:r>
            <a:endParaRPr lang="en-US" altLang="ko-KR" sz="2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살리셨다</a:t>
            </a:r>
            <a:r>
              <a:rPr lang="en-US" altLang="ko-KR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ko-KR" altLang="en-US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사도 </a:t>
            </a:r>
            <a:r>
              <a:rPr lang="en-US" altLang="ko-KR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2,24)</a:t>
            </a:r>
          </a:p>
          <a:p>
            <a:pPr algn="ctr"/>
            <a:endParaRPr lang="en-US" altLang="ko-KR" sz="2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2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예수 그리스도께서는 </a:t>
            </a:r>
            <a:endParaRPr lang="en-US" altLang="ko-KR" sz="2200" b="1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ko-KR" altLang="en-US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거룩한 영으로는 죽은 이들 가운데에서 부활하시어</a:t>
            </a:r>
            <a:r>
              <a:rPr lang="en-US" altLang="ko-KR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ko-KR" altLang="en-US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힘을 지니신 하느님의 아드님으로 확인되신 우리 주 예수 그리스도이십니다</a:t>
            </a:r>
            <a:r>
              <a:rPr lang="en-US" altLang="ko-KR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</a:p>
          <a:p>
            <a:pPr algn="ctr"/>
            <a:r>
              <a:rPr lang="en-US" altLang="ko-KR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ko-KR" altLang="en-US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로마 </a:t>
            </a:r>
            <a:r>
              <a:rPr lang="en-US" altLang="ko-KR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1,4)</a:t>
            </a:r>
          </a:p>
          <a:p>
            <a:pPr algn="ctr"/>
            <a:endParaRPr lang="en-US" altLang="ko-KR" sz="2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2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성령께서는 </a:t>
            </a:r>
            <a:endParaRPr lang="en-US" altLang="ko-KR" sz="2200" b="1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ko-KR" altLang="en-US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예수님을 죽은 이들 가운데에서 일으키신 분의 </a:t>
            </a:r>
            <a:r>
              <a:rPr lang="ko-KR" altLang="en-US" sz="2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영께서</a:t>
            </a:r>
            <a:r>
              <a:rPr lang="ko-KR" altLang="en-US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altLang="ko-K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</a:t>
            </a:r>
            <a:r>
              <a:rPr lang="ko-KR" altLang="en-US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여러분의 죽을 몸도 </a:t>
            </a:r>
            <a:endParaRPr lang="en-US" altLang="ko-KR" sz="2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다시 살리실 것입니다</a:t>
            </a:r>
            <a:r>
              <a:rPr lang="en-US" altLang="ko-KR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(</a:t>
            </a:r>
            <a:r>
              <a:rPr lang="ko-KR" altLang="en-US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로마 </a:t>
            </a:r>
            <a:r>
              <a:rPr lang="en-US" altLang="ko-KR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8,11)</a:t>
            </a:r>
            <a:r>
              <a:rPr lang="ko-KR" altLang="en-US" sz="2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altLang="ko-KR" sz="2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ko-KR" altLang="en-US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타원 4"/>
          <p:cNvSpPr/>
          <p:nvPr/>
        </p:nvSpPr>
        <p:spPr>
          <a:xfrm>
            <a:off x="251520" y="548680"/>
            <a:ext cx="3672408" cy="129614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ko-KR" altLang="en-US" sz="3200" spc="-15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⓶ 부활은</a:t>
            </a:r>
            <a:endParaRPr lang="en-US" altLang="ko-KR" sz="3200" spc="-150" smtClean="0">
              <a:ln w="317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ko-KR" altLang="en-US" sz="3200" spc="-15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성삼위의 업적</a:t>
            </a:r>
            <a:endParaRPr lang="ko-KR" altLang="en-US" sz="3200" spc="-150" dirty="0">
              <a:ln w="317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467544" y="692696"/>
            <a:ext cx="8352928" cy="5472608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그리스도의 부활은 </a:t>
            </a:r>
            <a:endParaRPr lang="en-US" altLang="ko-KR" sz="28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우리 부활의 근원이요 원천이다</a:t>
            </a:r>
            <a:r>
              <a:rPr lang="en-US" altLang="ko-KR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 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이제 그리스도께서는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죽은 이들 가운데에서 되살아나셨습니다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죽은 이들의 맏물이 되셨습니다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  <a:p>
            <a:pPr algn="ctr"/>
            <a:r>
              <a:rPr lang="ko-KR" alt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아담안에서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모든 사람이 죽는 것과 같이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그리스도 안에서 모든 사람이 살아날 </a:t>
            </a:r>
            <a:r>
              <a:rPr lang="ko-KR" alt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것입니다</a:t>
            </a:r>
            <a:r>
              <a:rPr lang="en-US" altLang="ko-KR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”(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ko-KR" alt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코린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15,20.22).</a:t>
            </a:r>
            <a:endParaRPr lang="ko-KR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타원 3"/>
          <p:cNvSpPr/>
          <p:nvPr/>
        </p:nvSpPr>
        <p:spPr>
          <a:xfrm>
            <a:off x="323528" y="548680"/>
            <a:ext cx="3672408" cy="129614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ko-KR" altLang="en-US" sz="3200" spc="-15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⓶ 부활의 결과</a:t>
            </a:r>
            <a:endParaRPr lang="ko-KR" altLang="en-US" sz="3200" spc="-150" dirty="0">
              <a:ln w="317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611560" y="692696"/>
            <a:ext cx="8352928" cy="5472608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</a:t>
            </a:r>
            <a:endParaRPr lang="en-US" altLang="ko-K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부활은</a:t>
            </a: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* 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그리스도의 행위와  말씀이 </a:t>
            </a:r>
            <a:endParaRPr lang="en-US" altLang="ko-K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  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모두 진실임을 확증한다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*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구약의 모든 약속을 온전히 성취시킨다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en-US" altLang="ko-K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*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예수께서 하느님이심을 분명하게 보여준다</a:t>
            </a:r>
            <a:endParaRPr lang="en-US" altLang="ko-K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*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무엇보다도 우리의 부활을 보증한다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주님의 부활로</a:t>
            </a:r>
            <a:endParaRPr lang="en-US" altLang="ko-KR" sz="20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우리는 죄를 용서받고 </a:t>
            </a:r>
            <a:r>
              <a:rPr lang="ko-KR" altLang="en-US" sz="2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의화되어</a:t>
            </a:r>
            <a:r>
              <a:rPr lang="en-US" altLang="ko-KR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ko-KR" altLang="en-US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하느님의 자녀요</a:t>
            </a:r>
            <a:r>
              <a:rPr lang="en-US" altLang="ko-KR" sz="20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ko-KR" altLang="en-US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그리스도의 형제로 다시 났으며</a:t>
            </a:r>
            <a:r>
              <a:rPr lang="en-US" altLang="ko-KR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ko-KR" altLang="en-US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장차 누리게 될 부활을 기다리게 되었다</a:t>
            </a:r>
            <a:r>
              <a:rPr lang="en-US" altLang="ko-KR" sz="20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en-US" altLang="ko-K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타원 3"/>
          <p:cNvSpPr/>
          <p:nvPr/>
        </p:nvSpPr>
        <p:spPr>
          <a:xfrm>
            <a:off x="323528" y="548680"/>
            <a:ext cx="3672408" cy="129614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ko-KR" altLang="en-US" sz="3200" spc="-15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⓶ 부활의 결과</a:t>
            </a:r>
            <a:endParaRPr lang="ko-KR" altLang="en-US" sz="3200" spc="-150" dirty="0">
              <a:ln w="317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물결 1"/>
          <p:cNvSpPr/>
          <p:nvPr/>
        </p:nvSpPr>
        <p:spPr>
          <a:xfrm>
            <a:off x="1525420" y="241327"/>
            <a:ext cx="6408712" cy="1296144"/>
          </a:xfrm>
          <a:prstGeom prst="wave">
            <a:avLst>
              <a:gd name="adj1" fmla="val 12500"/>
              <a:gd name="adj2" fmla="val -221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en-US" altLang="ko-K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하늘에 올라 전능하신 천주 성부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altLang="ko-KR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</a:t>
            </a:r>
            <a:r>
              <a:rPr lang="ko-KR" altLang="en-US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오른편에 </a:t>
            </a: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앉으시며 </a:t>
            </a:r>
            <a:endParaRPr lang="ko-KR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4" name="Picture 2" descr="C:\Users\1\AppData\Local\Microsoft\Windows\Temporary Internet Files\Content.IE5\I6WOFKVO\MC9000577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149080"/>
            <a:ext cx="4536504" cy="2376264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827584" y="2132856"/>
            <a:ext cx="7416824" cy="3456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주님의 </a:t>
            </a:r>
            <a:r>
              <a:rPr lang="ko-KR" altLang="en-US" sz="28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승천은 부활하신 </a:t>
            </a:r>
            <a:r>
              <a:rPr lang="ko-KR" alt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그리스도께서 </a:t>
            </a:r>
            <a:endParaRPr lang="en-US" altLang="ko-KR" sz="28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하느님의 영광에 참여하신다는 </a:t>
            </a:r>
            <a:endParaRPr lang="en-US" altLang="ko-KR" sz="28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장엄한 표현이다</a:t>
            </a:r>
            <a:r>
              <a:rPr lang="en-US" altLang="ko-KR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endParaRPr lang="en-US" altLang="ko-KR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HY견고딕" pitchFamily="18" charset="-127"/>
                <a:ea typeface="HY견고딕" pitchFamily="18" charset="-127"/>
              </a:rPr>
              <a:t>나는 땅에서 들어 올려지면 </a:t>
            </a:r>
            <a:endParaRPr lang="en-US" altLang="ko-KR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alpha val="60000"/>
                  </a:schemeClr>
                </a:glow>
                <a:reflection blurRad="12700" stA="28000" endPos="45000" dist="1000" dir="5400000" sy="-100000" algn="bl" rotWithShape="0"/>
              </a:effectLst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HY견고딕" pitchFamily="18" charset="-127"/>
                <a:ea typeface="HY견고딕" pitchFamily="18" charset="-127"/>
              </a:rPr>
              <a:t>      모든 </a:t>
            </a:r>
            <a:r>
              <a:rPr lang="ko-KR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HY견고딕" pitchFamily="18" charset="-127"/>
                <a:ea typeface="HY견고딕" pitchFamily="18" charset="-127"/>
              </a:rPr>
              <a:t>사람을 나에게 </a:t>
            </a:r>
            <a:endParaRPr lang="en-US" altLang="ko-KR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alpha val="60000"/>
                  </a:schemeClr>
                </a:glow>
                <a:reflection blurRad="12700" stA="28000" endPos="45000" dist="1000" dir="5400000" sy="-100000" algn="bl" rotWithShape="0"/>
              </a:effectLst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HY견고딕" pitchFamily="18" charset="-127"/>
                <a:ea typeface="HY견고딕" pitchFamily="18" charset="-127"/>
              </a:rPr>
              <a:t>          이끌어 </a:t>
            </a:r>
            <a:r>
              <a:rPr lang="ko-KR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HY견고딕" pitchFamily="18" charset="-127"/>
                <a:ea typeface="HY견고딕" pitchFamily="18" charset="-127"/>
              </a:rPr>
              <a:t>들일 것이다</a:t>
            </a:r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HY견고딕" pitchFamily="18" charset="-127"/>
                <a:ea typeface="HY견고딕" pitchFamily="18" charset="-127"/>
              </a:rPr>
              <a:t>”(</a:t>
            </a:r>
            <a:r>
              <a:rPr lang="ko-KR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HY견고딕" pitchFamily="18" charset="-127"/>
                <a:ea typeface="HY견고딕" pitchFamily="18" charset="-127"/>
              </a:rPr>
              <a:t>요한 </a:t>
            </a:r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HY견고딕" pitchFamily="18" charset="-127"/>
                <a:ea typeface="HY견고딕" pitchFamily="18" charset="-127"/>
              </a:rPr>
              <a:t>12,32).</a:t>
            </a:r>
          </a:p>
          <a:p>
            <a:pPr algn="ctr"/>
            <a:endParaRPr lang="en-US" altLang="ko-KR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ko-KR" altLang="en-US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AppData\Local\Microsoft\Windows\Temporary Internet Files\Content.IE5\I6WOFKVO\MC9000577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149080"/>
            <a:ext cx="4536504" cy="2376264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179512" y="1916832"/>
            <a:ext cx="8424936" cy="4176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성부 오른편은</a:t>
            </a:r>
            <a:endParaRPr lang="en-US" altLang="ko-KR" sz="28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하느님의 영광과 영예를 가리킨다</a:t>
            </a:r>
            <a:endParaRPr lang="en-US" altLang="ko-KR" sz="28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8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성자께서 천지 창조 이전에 누리시던 영광을 </a:t>
            </a:r>
            <a:endParaRPr lang="en-US" altLang="ko-KR" sz="28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이제 다시 누리시게 되었지만</a:t>
            </a:r>
            <a:endParaRPr lang="en-US" altLang="ko-KR" sz="28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altLang="ko-KR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ko-KR" alt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그러나 </a:t>
            </a:r>
            <a:endParaRPr lang="en-US" altLang="ko-KR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ko-KR" alt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 새로운 영광은 이전과 다르다</a:t>
            </a:r>
            <a:r>
              <a:rPr lang="en-US" altLang="ko-KR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  <a:p>
            <a:r>
              <a:rPr lang="ko-KR" alt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이제는 신성과 함께 </a:t>
            </a:r>
            <a:endParaRPr lang="en-US" altLang="ko-KR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ko-KR" alt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인성이 누리시는 영광이며</a:t>
            </a:r>
            <a:endParaRPr lang="en-US" altLang="ko-KR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ko-KR" altLang="en-US" sz="2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파스카</a:t>
            </a:r>
            <a:r>
              <a:rPr lang="ko-KR" alt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신비로 구원하신 </a:t>
            </a:r>
            <a:endParaRPr lang="en-US" altLang="ko-KR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ko-KR" alt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우리와 </a:t>
            </a:r>
            <a:r>
              <a:rPr lang="ko-KR" altLang="en-US" sz="2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함께누리시는</a:t>
            </a:r>
            <a:r>
              <a:rPr lang="ko-KR" alt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영광이다</a:t>
            </a:r>
            <a:r>
              <a:rPr lang="en-US" altLang="ko-KR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ko-KR" altLang="en-US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물결 5"/>
          <p:cNvSpPr/>
          <p:nvPr/>
        </p:nvSpPr>
        <p:spPr>
          <a:xfrm>
            <a:off x="1525420" y="241327"/>
            <a:ext cx="6408712" cy="1296144"/>
          </a:xfrm>
          <a:prstGeom prst="wave">
            <a:avLst>
              <a:gd name="adj1" fmla="val 12500"/>
              <a:gd name="adj2" fmla="val -221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en-US" altLang="ko-K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하늘에 올라 전능하신 천주 성부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altLang="ko-KR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</a:t>
            </a:r>
            <a:r>
              <a:rPr lang="ko-KR" altLang="en-US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오른편에 </a:t>
            </a: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앉으시며 </a:t>
            </a:r>
            <a:endParaRPr lang="ko-KR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\AppData\Local\Microsoft\Windows\Temporary Internet Files\Content.IE5\FXSE6L1P\MC9003311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492896"/>
            <a:ext cx="1872208" cy="3168352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/>
        </p:nvSpPr>
        <p:spPr>
          <a:xfrm>
            <a:off x="539552" y="2132856"/>
            <a:ext cx="6192688" cy="374441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하늘에 올라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전능하신 천주 성부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오른편에 앉아 계신 예수 그리스도께서는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또한 교회 안에 머물러 계신다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그리하여 교회가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하느님과 사람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사람과 사람 사이의 일치를 나타내고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이루어 주는 성사가 되게 하신다</a:t>
            </a:r>
            <a:r>
              <a:rPr lang="en-US" altLang="ko-K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ko-KR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물결 4"/>
          <p:cNvSpPr/>
          <p:nvPr/>
        </p:nvSpPr>
        <p:spPr>
          <a:xfrm>
            <a:off x="1525420" y="241327"/>
            <a:ext cx="6408712" cy="1296144"/>
          </a:xfrm>
          <a:prstGeom prst="wave">
            <a:avLst>
              <a:gd name="adj1" fmla="val 12500"/>
              <a:gd name="adj2" fmla="val -221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</a:t>
            </a:r>
            <a:r>
              <a:rPr lang="ko-KR" altLang="en-US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그리로부터 산이와 죽은 이를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ko-KR" altLang="en-US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심판하러 오시리라 믿나이다</a:t>
            </a:r>
            <a:r>
              <a:rPr lang="en-US" altLang="ko-KR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ko-KR" altLang="en-US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</a:t>
            </a:r>
            <a:endParaRPr lang="ko-KR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\AppData\Local\Microsoft\Windows\Temporary Internet Files\Content.IE5\FXSE6L1P\MC9003311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9" y="2060848"/>
            <a:ext cx="1872208" cy="3168352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/>
        </p:nvSpPr>
        <p:spPr>
          <a:xfrm>
            <a:off x="395536" y="1916832"/>
            <a:ext cx="6192688" cy="374441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교회는 지금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‘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마지막 때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’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를 살면서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(1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요한 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2,18)</a:t>
            </a: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그리스도의 영광스런 재림을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기다리고 있다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  <a:p>
            <a:pPr algn="ctr"/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그리고 이 위대한 </a:t>
            </a:r>
            <a:r>
              <a:rPr lang="ko-KR" alt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희망속에서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우리는 주님께서 예고하신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시련을 겪어 내고 있다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ko-KR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물결 4"/>
          <p:cNvSpPr/>
          <p:nvPr/>
        </p:nvSpPr>
        <p:spPr>
          <a:xfrm>
            <a:off x="1525420" y="241327"/>
            <a:ext cx="6408712" cy="1296144"/>
          </a:xfrm>
          <a:prstGeom prst="wave">
            <a:avLst>
              <a:gd name="adj1" fmla="val 12500"/>
              <a:gd name="adj2" fmla="val -221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</a:t>
            </a:r>
            <a:r>
              <a:rPr lang="ko-KR" altLang="en-US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그리로부터 산이와 죽은 이를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ko-KR" altLang="en-US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심판하러 오시리라 믿나이다</a:t>
            </a:r>
            <a:r>
              <a:rPr lang="en-US" altLang="ko-KR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ko-KR" altLang="en-US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</a:t>
            </a:r>
            <a:endParaRPr lang="ko-KR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\AppData\Local\Microsoft\Windows\Temporary Internet Files\Content.IE5\FXSE6L1P\MC9003311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204864"/>
            <a:ext cx="1872208" cy="3168352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/>
        </p:nvSpPr>
        <p:spPr>
          <a:xfrm>
            <a:off x="395536" y="1700808"/>
            <a:ext cx="6192688" cy="44644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거짓 그리스도는 끊임없이 </a:t>
            </a:r>
            <a:endParaRPr lang="en-US" altLang="ko-KR" sz="24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믿는 이들을 위협할 것이다</a:t>
            </a:r>
            <a:r>
              <a:rPr lang="en-US" altLang="ko-KR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  <a:p>
            <a:pPr algn="ctr"/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역사를 넘어 종말의 심판을 통해서</a:t>
            </a:r>
            <a:endParaRPr lang="en-US" altLang="ko-K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비로소 완성될 메시아에 대한 희망이 </a:t>
            </a:r>
            <a:endParaRPr lang="en-US" altLang="ko-K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역사 안에서 금방 이루어질 것으로 주장하는</a:t>
            </a:r>
            <a:endParaRPr lang="en-US" altLang="ko-K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거짓 그리스도를 </a:t>
            </a:r>
            <a:endParaRPr lang="en-US" altLang="ko-KR" sz="24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교회는 언제나 경계해 왔다</a:t>
            </a:r>
            <a:r>
              <a:rPr lang="en-US" altLang="ko-KR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endParaRPr lang="en-US" altLang="ko-K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그러므로 이모든 거짓과 죄악을 심판하실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그리스도 예수를 우리는 간절히 기다린다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오십시오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주 예수님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!”(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묵시 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22,20)</a:t>
            </a:r>
          </a:p>
          <a:p>
            <a:pPr algn="ctr"/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ko-KR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물결 4"/>
          <p:cNvSpPr/>
          <p:nvPr/>
        </p:nvSpPr>
        <p:spPr>
          <a:xfrm>
            <a:off x="1525420" y="241327"/>
            <a:ext cx="6408712" cy="1296144"/>
          </a:xfrm>
          <a:prstGeom prst="wave">
            <a:avLst>
              <a:gd name="adj1" fmla="val 12500"/>
              <a:gd name="adj2" fmla="val -221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</a:t>
            </a:r>
            <a:r>
              <a:rPr lang="ko-KR" altLang="en-US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그리로부터 산이와 죽은 이를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ko-KR" altLang="en-US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심판하러 오시리라 믿나이다</a:t>
            </a:r>
            <a:r>
              <a:rPr lang="en-US" altLang="ko-KR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ko-KR" altLang="en-US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</a:t>
            </a:r>
            <a:endParaRPr lang="ko-KR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467544" y="908720"/>
            <a:ext cx="8352928" cy="547260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Q </a:t>
            </a:r>
            <a:r>
              <a:rPr lang="en-US" altLang="ko-KR" sz="28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</a:t>
            </a:r>
            <a:r>
              <a:rPr lang="en-US" altLang="ko-KR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예수 그리스도께서 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저승에 가셨다</a:t>
            </a:r>
            <a:r>
              <a:rPr lang="en-US" altLang="ko-K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</a:t>
            </a: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는 말로 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우리는 무엇을 고백합니까</a:t>
            </a:r>
            <a:r>
              <a:rPr lang="en-US" altLang="ko-K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pPr algn="ctr"/>
            <a:endParaRPr lang="en-US" altLang="ko-K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32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1. </a:t>
            </a:r>
            <a:r>
              <a:rPr lang="ko-KR" altLang="en-US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 말마디로 우리는 예수께서 참으로 죽으셨으며</a:t>
            </a:r>
            <a:r>
              <a:rPr lang="en-US" altLang="ko-KR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ko-KR" altLang="en-US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당신 죽음으로써 우리를 위하여 죽음과 </a:t>
            </a:r>
            <a:r>
              <a:rPr lang="en-US" altLang="ko-KR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ko-KR" altLang="en-US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죽음의 세력을 잡은 자 곧 악마를 멸망시켰다</a:t>
            </a:r>
            <a:r>
              <a:rPr lang="en-US" altLang="ko-KR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”(</a:t>
            </a:r>
            <a:r>
              <a:rPr lang="ko-KR" altLang="en-US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히브 </a:t>
            </a:r>
            <a:r>
              <a:rPr lang="en-US" altLang="ko-KR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2,14)</a:t>
            </a:r>
            <a:r>
              <a:rPr lang="ko-KR" altLang="en-US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는 것을 고백합니다</a:t>
            </a:r>
            <a:r>
              <a:rPr lang="en-US" altLang="ko-KR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ko-KR" altLang="en-US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또한</a:t>
            </a:r>
          </a:p>
          <a:p>
            <a:pPr algn="ctr"/>
            <a:r>
              <a:rPr lang="ko-KR" altLang="en-US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그리스도께서는 당신보다 앞서간 의인들에게 </a:t>
            </a:r>
          </a:p>
          <a:p>
            <a:pPr algn="ctr"/>
            <a:r>
              <a:rPr lang="ko-KR" altLang="en-US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천국문을 열어 주셨습니다</a:t>
            </a:r>
            <a:r>
              <a:rPr lang="en-US" altLang="ko-KR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ko-KR" altLang="en-US" sz="2400" spc="-15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십자형 3"/>
          <p:cNvSpPr/>
          <p:nvPr/>
        </p:nvSpPr>
        <p:spPr>
          <a:xfrm>
            <a:off x="323528" y="260648"/>
            <a:ext cx="2016224" cy="1872208"/>
          </a:xfrm>
          <a:prstGeom prst="plus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문답</a:t>
            </a:r>
            <a:endParaRPr lang="en-US" altLang="ko-KR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가로로 말린 두루마리 모양 3"/>
          <p:cNvSpPr/>
          <p:nvPr/>
        </p:nvSpPr>
        <p:spPr>
          <a:xfrm>
            <a:off x="1043608" y="260648"/>
            <a:ext cx="7200800" cy="2592288"/>
          </a:xfrm>
          <a:prstGeom prst="horizontalScroll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제 </a:t>
            </a:r>
            <a:r>
              <a:rPr lang="en-US" altLang="ko-K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</a:t>
            </a:r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과 </a:t>
            </a:r>
            <a:endParaRPr lang="en-US" altLang="ko-KR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주님의 부활과 승천과 재림</a:t>
            </a:r>
            <a:endParaRPr lang="en-US" altLang="ko-KR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ko-KR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제</a:t>
            </a:r>
            <a:r>
              <a:rPr lang="en-US" altLang="ko-K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631</a:t>
            </a:r>
            <a:r>
              <a:rPr lang="ko-KR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항</a:t>
            </a:r>
            <a:r>
              <a:rPr lang="en-US" altLang="ko-K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~682</a:t>
            </a:r>
            <a:r>
              <a:rPr lang="ko-KR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항</a:t>
            </a:r>
            <a:r>
              <a:rPr lang="en-US" altLang="ko-K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ko-KR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타원 4"/>
          <p:cNvSpPr/>
          <p:nvPr/>
        </p:nvSpPr>
        <p:spPr>
          <a:xfrm>
            <a:off x="395536" y="2852936"/>
            <a:ext cx="8424936" cy="36004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6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ko-KR" altLang="en-US" sz="26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여러분이 어떻게 하느님께서 죽은 이들 가운데에서 일으키신 그분의 아드님</a:t>
            </a:r>
            <a:r>
              <a:rPr lang="en-US" altLang="ko-KR" sz="26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ko-KR" altLang="en-US" sz="26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곧 닥쳐오는 진노에서 우리를 구해 주실 예수님께서 하늘로부터 오실 것을 기다리게 되었는지 말하고 있습니다</a:t>
            </a:r>
            <a:r>
              <a:rPr lang="en-US" altLang="ko-KR" sz="26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</a:t>
            </a:r>
          </a:p>
          <a:p>
            <a:pPr algn="ctr"/>
            <a:r>
              <a:rPr lang="en-US" altLang="ko-KR" sz="26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(1</a:t>
            </a:r>
            <a:r>
              <a:rPr lang="ko-KR" altLang="en-US" sz="26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테살</a:t>
            </a:r>
            <a:r>
              <a:rPr lang="ko-KR" altLang="en-US" sz="26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altLang="ko-KR" sz="26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1,10)</a:t>
            </a:r>
            <a:endParaRPr lang="ko-KR" altLang="en-US" sz="2600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467544" y="908720"/>
            <a:ext cx="8352928" cy="547260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28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 </a:t>
            </a:r>
            <a:r>
              <a:rPr lang="en-US" altLang="ko-KR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</a:t>
            </a:r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우리가 고백하는 </a:t>
            </a:r>
            <a:endParaRPr lang="en-US" altLang="ko-K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부활신앙은 </a:t>
            </a:r>
            <a:r>
              <a:rPr lang="ko-KR" altLang="en-US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무엇입니까</a:t>
            </a:r>
            <a:r>
              <a:rPr lang="en-US" altLang="ko-KR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en-US" altLang="ko-KR" sz="32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800" spc="-15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28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2. </a:t>
            </a:r>
            <a:r>
              <a:rPr lang="ko-KR" altLang="en-US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예수 그리스도께서는 참으로 부활하시어“죽은 자들 가운데서 부활한 첫 사람</a:t>
            </a:r>
            <a:r>
              <a:rPr lang="en-US" altLang="ko-KR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ko-KR" altLang="en-US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콜로 </a:t>
            </a:r>
            <a:r>
              <a:rPr lang="en-US" altLang="ko-KR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1,18)</a:t>
            </a:r>
            <a:r>
              <a:rPr lang="ko-KR" altLang="en-US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 되셨습니다</a:t>
            </a:r>
            <a:r>
              <a:rPr lang="en-US" altLang="ko-KR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ko-KR" altLang="en-US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이로써 우리는 하느님께서 예수님과 함께 우리도 부활시키실 것을 믿습니다</a:t>
            </a:r>
            <a:r>
              <a:rPr lang="en-US" altLang="ko-KR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ko-KR" altLang="en-US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우리가 주님의 부활로 죄를 용서받고 의화되어</a:t>
            </a:r>
          </a:p>
          <a:p>
            <a:pPr algn="ctr"/>
            <a:r>
              <a:rPr lang="ko-KR" altLang="en-US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하느님의 자녀로 다시 나게 된 것은</a:t>
            </a:r>
          </a:p>
          <a:p>
            <a:pPr algn="ctr"/>
            <a:r>
              <a:rPr lang="ko-KR" altLang="en-US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마지막 날에 이루어질 우리 부활의 보증입니다</a:t>
            </a:r>
            <a:r>
              <a:rPr lang="en-US" altLang="ko-KR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ko-KR" altLang="en-US" sz="3200" spc="-15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십자형 3"/>
          <p:cNvSpPr/>
          <p:nvPr/>
        </p:nvSpPr>
        <p:spPr>
          <a:xfrm>
            <a:off x="323528" y="260648"/>
            <a:ext cx="2016224" cy="1872208"/>
          </a:xfrm>
          <a:prstGeom prst="plus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문답</a:t>
            </a:r>
            <a:endParaRPr lang="en-US" altLang="ko-KR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467544" y="908720"/>
            <a:ext cx="8352928" cy="547260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28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 3. </a:t>
            </a:r>
            <a:r>
              <a:rPr lang="ko-KR" altLang="en-US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마지막 날의 심판은 </a:t>
            </a:r>
          </a:p>
          <a:p>
            <a:pPr algn="ctr"/>
            <a:r>
              <a:rPr lang="ko-KR" altLang="en-US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어떻게 이루어집니까</a:t>
            </a:r>
            <a:r>
              <a:rPr lang="en-US" altLang="ko-KR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pPr algn="ctr"/>
            <a:endParaRPr lang="en-US" altLang="ko-KR" sz="28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28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3. </a:t>
            </a:r>
            <a:r>
              <a:rPr lang="ko-KR" altLang="en-US" sz="28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예수께서는 세상이 끝나는 날</a:t>
            </a:r>
            <a:r>
              <a:rPr lang="en-US" altLang="ko-KR" sz="28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ko-KR" altLang="en-US" sz="28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산 이와 죽은 이를 </a:t>
            </a:r>
          </a:p>
          <a:p>
            <a:pPr algn="ctr"/>
            <a:r>
              <a:rPr lang="ko-KR" altLang="en-US" sz="28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심판하러 다시 오실 것입니다</a:t>
            </a:r>
            <a:r>
              <a:rPr lang="en-US" altLang="ko-KR" sz="28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ko-KR" altLang="en-US" sz="28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그리고 각자에게 그 행업에 따라</a:t>
            </a:r>
          </a:p>
          <a:p>
            <a:pPr algn="ctr"/>
            <a:r>
              <a:rPr lang="ko-KR" altLang="en-US" sz="28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그리고 은총을 받아들이거나</a:t>
            </a:r>
          </a:p>
          <a:p>
            <a:pPr algn="ctr"/>
            <a:r>
              <a:rPr lang="ko-KR" altLang="en-US" sz="28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거부한 것에 따라 갚아 주실 것입니다</a:t>
            </a:r>
            <a:r>
              <a:rPr lang="en-US" altLang="ko-KR" sz="28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ko-KR" altLang="en-US" sz="3200" spc="-15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십자형 3"/>
          <p:cNvSpPr/>
          <p:nvPr/>
        </p:nvSpPr>
        <p:spPr>
          <a:xfrm>
            <a:off x="323528" y="260648"/>
            <a:ext cx="2016224" cy="1872208"/>
          </a:xfrm>
          <a:prstGeom prst="plus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문답</a:t>
            </a:r>
            <a:endParaRPr lang="en-US" altLang="ko-KR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63688" y="1700808"/>
            <a:ext cx="6408712" cy="396044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부활</a:t>
            </a:r>
            <a:r>
              <a:rPr lang="en-US" altLang="ko-KR" sz="5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altLang="ko-K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· </a:t>
            </a:r>
            <a:r>
              <a:rPr lang="ko-KR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승천 </a:t>
            </a:r>
            <a:r>
              <a:rPr lang="en-US" altLang="ko-K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· </a:t>
            </a:r>
            <a:r>
              <a:rPr lang="ko-KR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재림</a:t>
            </a:r>
            <a:endParaRPr lang="ko-KR" alt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십자형 2"/>
          <p:cNvSpPr/>
          <p:nvPr/>
        </p:nvSpPr>
        <p:spPr>
          <a:xfrm>
            <a:off x="539552" y="548680"/>
            <a:ext cx="1872208" cy="1800200"/>
          </a:xfrm>
          <a:prstGeom prst="plu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6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말씀</a:t>
            </a:r>
            <a:endParaRPr lang="en-US" altLang="ko-KR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619672" y="1772816"/>
            <a:ext cx="7128792" cy="381642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8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44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죽음아</a:t>
            </a:r>
            <a:r>
              <a:rPr lang="en-US" altLang="ko-KR" sz="44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ko-KR" altLang="en-US" sz="44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나는 </a:t>
            </a:r>
            <a:r>
              <a:rPr lang="ko-KR" altLang="en-US" sz="4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너의 죽음이 되리라</a:t>
            </a:r>
            <a:endParaRPr lang="en-US" altLang="ko-KR" sz="40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ko-KR" alt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성 대 </a:t>
            </a:r>
            <a:r>
              <a:rPr lang="ko-KR" alt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레오</a:t>
            </a:r>
            <a:endParaRPr lang="en-US" altLang="ko-KR" sz="40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40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ko-KR" altLang="en-US" sz="40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십자형 2"/>
          <p:cNvSpPr/>
          <p:nvPr/>
        </p:nvSpPr>
        <p:spPr>
          <a:xfrm>
            <a:off x="467544" y="692696"/>
            <a:ext cx="1872208" cy="1800200"/>
          </a:xfrm>
          <a:prstGeom prst="plu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6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새김</a:t>
            </a:r>
            <a:endParaRPr lang="en-US" altLang="ko-KR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971600" y="980728"/>
            <a:ext cx="7848872" cy="554461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이날이 주님께서 마련하신 </a:t>
            </a:r>
            <a:r>
              <a:rPr lang="ko-KR" alt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날</a:t>
            </a:r>
            <a:endParaRPr lang="en-US" altLang="ko-KR" sz="28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시편 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118,15-18. 22-24</a:t>
            </a:r>
            <a:r>
              <a:rPr lang="en-US" altLang="ko-K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r>
              <a:rPr lang="ko-KR" alt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altLang="ko-KR" sz="20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ko-KR" alt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 시편은 대표적인 감사시편이다</a:t>
            </a:r>
            <a:r>
              <a:rPr lang="en-US" altLang="ko-KR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ko-KR" alt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특히 </a:t>
            </a:r>
            <a:r>
              <a:rPr lang="en-US" altLang="ko-KR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22</a:t>
            </a:r>
            <a:r>
              <a:rPr lang="ko-KR" alt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절의 “집짓는 자들이 내버린 모퉁이의 머릿돌”은 신약에서 부활하신 예수 그리스도의 예표로 쓰인다</a:t>
            </a:r>
          </a:p>
          <a:p>
            <a:r>
              <a:rPr lang="en-US" altLang="ko-K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ko-KR" alt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마태 </a:t>
            </a:r>
            <a:r>
              <a:rPr lang="en-US" altLang="ko-K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21,42; </a:t>
            </a:r>
            <a:r>
              <a:rPr lang="ko-KR" alt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사도 </a:t>
            </a:r>
            <a:r>
              <a:rPr lang="en-US" altLang="ko-K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4,11; </a:t>
            </a:r>
            <a:r>
              <a:rPr lang="ko-KR" alt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코린 </a:t>
            </a:r>
            <a:r>
              <a:rPr lang="en-US" altLang="ko-K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3,11; </a:t>
            </a:r>
            <a:r>
              <a:rPr lang="ko-KR" alt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에페 </a:t>
            </a:r>
            <a:r>
              <a:rPr lang="en-US" altLang="ko-K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2,20; 1</a:t>
            </a:r>
            <a:r>
              <a:rPr lang="ko-KR" alt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베드 </a:t>
            </a:r>
            <a:r>
              <a:rPr lang="en-US" altLang="ko-K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2,4-8)</a:t>
            </a:r>
          </a:p>
          <a:p>
            <a:endParaRPr lang="en-US" altLang="ko-KR" sz="24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ko-KR" alt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시간 전례에서는 특히 에수 부활 대축일과</a:t>
            </a:r>
          </a:p>
          <a:p>
            <a:r>
              <a:rPr lang="ko-KR" alt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부활 팔일 축제 내 목요일 독서기도에서 울려 퍼진다</a:t>
            </a:r>
            <a:r>
              <a:rPr lang="en-US" altLang="ko-KR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endParaRPr lang="en-US" altLang="ko-KR" sz="24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ko-KR" alt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가톨릭 성가 </a:t>
            </a:r>
            <a:r>
              <a:rPr lang="en-US" altLang="ko-KR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492</a:t>
            </a:r>
            <a:r>
              <a:rPr lang="ko-KR" alt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번</a:t>
            </a:r>
          </a:p>
          <a:p>
            <a:r>
              <a:rPr lang="ko-KR" alt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‘이날이 주께서 마련하신 날’로 노래할 수 있다</a:t>
            </a:r>
            <a:r>
              <a:rPr lang="en-US" altLang="ko-KR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ko-KR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십자형 2"/>
          <p:cNvSpPr/>
          <p:nvPr/>
        </p:nvSpPr>
        <p:spPr>
          <a:xfrm>
            <a:off x="323528" y="332656"/>
            <a:ext cx="1872208" cy="1728192"/>
          </a:xfrm>
          <a:prstGeom prst="plu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6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기도</a:t>
            </a:r>
            <a:endParaRPr lang="en-US" altLang="ko-KR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467544" y="404664"/>
            <a:ext cx="8352928" cy="547260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800" b="1" spc="-15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예수님의 부활은 </a:t>
            </a:r>
            <a:endParaRPr lang="en-US" altLang="ko-KR" sz="2800" b="1" spc="-15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ko-KR" altLang="en-US" sz="2800" b="1" spc="-15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그리스도께 대한 신앙 진리의 정수이다</a:t>
            </a:r>
            <a:r>
              <a:rPr lang="en-US" altLang="ko-KR" sz="2800" b="1" spc="-15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초대 그리스도교 공동체가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이를 중심 진리로 믿고 실천했으며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성전이 근본 진리로 전승하였고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ko-KR" alt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신약성경의 기록으로 확립되어</a:t>
            </a:r>
            <a:endParaRPr lang="en-US" altLang="ko-KR" sz="24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십자가 죽음과 함께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파스카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 신비의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핵심 부분으로 가르쳐 왔다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.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ko-KR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467544" y="404664"/>
            <a:ext cx="8352928" cy="5472608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사도신경에 나타난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영광을 받으신 주  예수 그리스도께 대한 신앙고백 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절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ko-KR" alt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저승에 가시어 </a:t>
            </a:r>
            <a:endParaRPr lang="en-US" altLang="ko-KR" sz="24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사흗날에  죽은 이들 가운데서 부활하시고</a:t>
            </a:r>
            <a:r>
              <a:rPr lang="en-US" altLang="ko-KR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</a:t>
            </a:r>
            <a:endParaRPr lang="en-US" altLang="ko-KR" sz="24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2400" dirty="0" smtClean="0">
                <a:ln w="18415" cmpd="sng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ko-KR" altLang="en-US" sz="2400" dirty="0" smtClean="0">
                <a:ln w="18415" cmpd="sng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하늘에 올라 전능하신 천주 성부 오른편에 앉으시며</a:t>
            </a:r>
            <a:r>
              <a:rPr lang="en-US" altLang="ko-KR" sz="2400" dirty="0" smtClean="0">
                <a:ln w="18415" cmpd="sng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</a:t>
            </a:r>
          </a:p>
          <a:p>
            <a:pPr algn="ctr"/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</a:t>
            </a:r>
            <a:r>
              <a:rPr lang="ko-KR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그리로부터 산 이와 죽은 이를 </a:t>
            </a:r>
            <a:endParaRPr lang="en-US" altLang="ko-KR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ko-KR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심판하러 오시리라 믿나이다</a:t>
            </a:r>
            <a:r>
              <a:rPr lang="en-US" altLang="ko-K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.”</a:t>
            </a:r>
            <a:endParaRPr lang="ko-KR" alt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467544" y="404664"/>
            <a:ext cx="8352928" cy="583264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저승은  구약성경에서 </a:t>
            </a:r>
            <a:endParaRPr lang="en-US" altLang="ko-K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altLang="ko-K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              ‘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지하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’ 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또는 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‘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셔올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’</a:t>
            </a:r>
            <a:r>
              <a:rPr lang="ko-KR" alt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이라한다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이전에는 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고성소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라 </a:t>
            </a:r>
            <a:r>
              <a:rPr lang="ko-KR" alt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했는데  옛적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그리스도 이전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에</a:t>
            </a:r>
            <a:endParaRPr lang="en-US" altLang="ko-K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거룩하게 살다 죽은 사람들이 있던 곳이라는 뜻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spc="-15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우리는 예수님이 저승에 가셨다고 믿는다</a:t>
            </a:r>
            <a:r>
              <a:rPr lang="en-US" altLang="ko-KR" sz="2400" spc="-15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ko-KR" altLang="en-US" sz="2400" spc="-15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그분은 </a:t>
            </a:r>
            <a:r>
              <a:rPr lang="ko-KR" altLang="en-US" sz="2400" spc="-15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우리와 똑같이 죽음의 세계를 맛보셨다</a:t>
            </a:r>
            <a:r>
              <a:rPr lang="en-US" altLang="ko-KR" sz="2400" spc="-15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altLang="ko-KR" sz="2000" spc="-15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그러나 거기에 그치지 않고</a:t>
            </a:r>
            <a:endParaRPr lang="en-US" altLang="ko-K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죽음의 세력을 이기셨으며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ko-KR" alt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히브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2,14-15)</a:t>
            </a:r>
          </a:p>
          <a:p>
            <a:pPr algn="ctr"/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죽음의 세계에 갇혀 있던 사람들에게 </a:t>
            </a:r>
            <a:endParaRPr lang="en-US" altLang="ko-K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복음을 선포하셨다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(1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베드 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3,19)</a:t>
            </a:r>
            <a:endParaRPr lang="ko-KR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타원 3"/>
          <p:cNvSpPr/>
          <p:nvPr/>
        </p:nvSpPr>
        <p:spPr>
          <a:xfrm>
            <a:off x="323528" y="620688"/>
            <a:ext cx="3672408" cy="129614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ko-KR" altLang="en-US" sz="3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저승에 </a:t>
            </a:r>
            <a:endParaRPr lang="en-US" altLang="ko-KR" sz="32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r>
              <a:rPr lang="ko-KR" altLang="en-US" sz="3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가시어</a:t>
            </a:r>
            <a:endParaRPr lang="ko-KR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물결 1"/>
          <p:cNvSpPr/>
          <p:nvPr/>
        </p:nvSpPr>
        <p:spPr>
          <a:xfrm>
            <a:off x="1043608" y="241327"/>
            <a:ext cx="7084304" cy="1296144"/>
          </a:xfrm>
          <a:prstGeom prst="wave">
            <a:avLst>
              <a:gd name="adj1" fmla="val 12500"/>
              <a:gd name="adj2" fmla="val -221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사흗날에 죽은 이들 가운데서 부활하시고 </a:t>
            </a:r>
            <a:endParaRPr lang="ko-KR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가로로 말린 두루마리 모양 3"/>
          <p:cNvSpPr/>
          <p:nvPr/>
        </p:nvSpPr>
        <p:spPr>
          <a:xfrm>
            <a:off x="179512" y="1124744"/>
            <a:ext cx="8784976" cy="5733256"/>
          </a:xfrm>
          <a:prstGeom prst="horizontalScroll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 altLang="ko-KR" dirty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altLang="ko-KR" dirty="0" smtClean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altLang="ko-KR" dirty="0" smtClean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altLang="ko-KR" dirty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altLang="ko-KR" dirty="0" smtClean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/>
            <a:endParaRPr lang="en-US" altLang="ko-KR" dirty="0" smtClean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/>
            <a:r>
              <a:rPr lang="ko-KR" altLang="en-US" sz="2400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⓵ 부활하신 몸</a:t>
            </a:r>
            <a:endParaRPr lang="en-US" altLang="ko-KR" sz="2400" dirty="0" smtClean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endParaRPr lang="en-US" altLang="ko-KR" dirty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altLang="ko-KR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* </a:t>
            </a:r>
            <a:r>
              <a:rPr lang="ko-KR" altLang="en-US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사흗날 부활하심</a:t>
            </a:r>
            <a:r>
              <a:rPr lang="en-US" altLang="ko-KR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</a:t>
            </a:r>
            <a:r>
              <a:rPr lang="ko-KR" altLang="en-US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예수께서 죽음의 부패를 겪지 않으셨다는 뜻</a:t>
            </a:r>
            <a:endParaRPr lang="en-US" altLang="ko-KR" dirty="0" smtClean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altLang="ko-KR" dirty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altLang="ko-KR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(</a:t>
            </a:r>
            <a:r>
              <a:rPr lang="ko-KR" altLang="en-US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당시 나흘째 되는 날부터 시체 썩기 시작한다 생각함</a:t>
            </a:r>
            <a:r>
              <a:rPr lang="en-US" altLang="ko-KR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endParaRPr lang="en-US" altLang="ko-KR" dirty="0" smtClean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* </a:t>
            </a:r>
            <a:r>
              <a:rPr lang="ko-KR" altLang="en-US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예수께서는 죽은 이들 가운데에서 부활하심</a:t>
            </a:r>
            <a:endParaRPr lang="en-US" altLang="ko-KR" dirty="0" smtClean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altLang="ko-KR" dirty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altLang="ko-KR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       </a:t>
            </a:r>
            <a:r>
              <a:rPr lang="ko-KR" altLang="en-US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죽음의 </a:t>
            </a:r>
            <a:r>
              <a:rPr lang="ko-KR" altLang="en-US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상태에서 시간과 공간을 초월 </a:t>
            </a:r>
            <a:endParaRPr lang="en-US" altLang="ko-KR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altLang="ko-KR" dirty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altLang="ko-KR" dirty="0" smtClean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altLang="ko-KR" dirty="0" smtClean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ko-KR" altLang="en-US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예수님의 </a:t>
            </a:r>
            <a:r>
              <a:rPr lang="ko-KR" altLang="en-US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몸                                                                                    </a:t>
            </a:r>
            <a:r>
              <a:rPr lang="ko-KR" altLang="en-US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다른 생명으로 넘어가심</a:t>
            </a:r>
            <a:endParaRPr lang="en-US" altLang="ko-KR" dirty="0" smtClean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1000" dirty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예수님의 몸은 그 영광스러운 상태로</a:t>
            </a:r>
            <a:endParaRPr lang="en-US" altLang="ko-KR" dirty="0" smtClean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하느님의 생명에 참여하신다</a:t>
            </a:r>
            <a:r>
              <a:rPr lang="en-US" altLang="ko-KR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  <a:p>
            <a:endParaRPr lang="en-US" altLang="ko-KR" dirty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dirty="0" smtClean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altLang="ko-KR" dirty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altLang="ko-KR" dirty="0" smtClean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altLang="ko-KR" dirty="0" smtClean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ko-KR" altLang="en-US" dirty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C:\Users\1\AppData\Local\Microsoft\Windows\Temporary Internet Files\Content.IE5\2B93BDZE\MC9002030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429000"/>
            <a:ext cx="792088" cy="1512168"/>
          </a:xfrm>
          <a:prstGeom prst="rect">
            <a:avLst/>
          </a:prstGeom>
          <a:noFill/>
        </p:spPr>
      </p:pic>
      <p:sp>
        <p:nvSpPr>
          <p:cNvPr id="6" name="오른쪽 화살표 5"/>
          <p:cNvSpPr/>
          <p:nvPr/>
        </p:nvSpPr>
        <p:spPr>
          <a:xfrm>
            <a:off x="2483768" y="4221088"/>
            <a:ext cx="4464496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7" name="Picture 3" descr="C:\Users\1\AppData\Local\Microsoft\Windows\Temporary Internet Files\Content.IE5\FXSE6L1P\MC90033119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429000"/>
            <a:ext cx="990685" cy="1527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가로로 말린 두루마리 모양 1"/>
          <p:cNvSpPr/>
          <p:nvPr/>
        </p:nvSpPr>
        <p:spPr>
          <a:xfrm>
            <a:off x="323528" y="163663"/>
            <a:ext cx="8496944" cy="6597352"/>
          </a:xfrm>
          <a:prstGeom prst="horizontalScroll">
            <a:avLst>
              <a:gd name="adj" fmla="val 9035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옛 교리문답</a:t>
            </a:r>
            <a:endParaRPr lang="en-US" altLang="ko-KR" sz="2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부활한 몸이 지닌 네 가지 특성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ko-KR" alt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사기지은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ko-KR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상함이 없고</a:t>
            </a:r>
            <a:r>
              <a:rPr lang="en-US" altLang="ko-K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ko-KR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빛나고</a:t>
            </a:r>
            <a:r>
              <a:rPr lang="en-US" altLang="ko-K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ko-KR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빠르고</a:t>
            </a:r>
            <a:r>
              <a:rPr lang="en-US" altLang="ko-K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ko-KR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막힘이 없다는 것</a:t>
            </a:r>
            <a:endParaRPr lang="en-US" altLang="ko-KR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altLang="ko-KR" sz="20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20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ko-KR" altLang="en-US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죽은 이들이 어떻게 되살아나는가</a:t>
            </a:r>
            <a:r>
              <a:rPr lang="en-US" altLang="ko-KR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 </a:t>
            </a:r>
            <a:r>
              <a:rPr lang="ko-KR" altLang="en-US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하고 묻는 이가 있을 수 있습니다</a:t>
            </a:r>
            <a:r>
              <a:rPr lang="en-US" altLang="ko-KR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ko-KR" altLang="en-US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순식간에</a:t>
            </a:r>
            <a:r>
              <a:rPr lang="en-US" altLang="ko-KR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ko-KR" altLang="en-US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눈 깜박할 사이에</a:t>
            </a:r>
            <a:r>
              <a:rPr lang="en-US" altLang="ko-KR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ko-KR" altLang="en-US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마지막 나팔 소리에 그리 될 것입니다</a:t>
            </a:r>
            <a:r>
              <a:rPr lang="en-US" altLang="ko-KR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ko-KR" altLang="en-US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나팔이 울리면 죽은 이들이 썩지 않는 몸으로 되살아나고 우리는 변화할 것입니다</a:t>
            </a:r>
            <a:r>
              <a:rPr lang="en-US" altLang="ko-KR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ko-KR" altLang="en-US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 썩은 몸은 썩지 않는 것을 입고 이 죽는 몸은 죽지 않는 것을 입어야 합니다</a:t>
            </a:r>
            <a:r>
              <a:rPr lang="en-US" altLang="ko-KR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</a:t>
            </a:r>
          </a:p>
          <a:p>
            <a:pPr algn="ctr"/>
            <a:r>
              <a:rPr lang="en-US" altLang="ko-KR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(1</a:t>
            </a:r>
            <a:r>
              <a:rPr lang="ko-KR" altLang="en-US" sz="2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코린</a:t>
            </a:r>
            <a:r>
              <a:rPr lang="ko-KR" altLang="en-US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altLang="ko-KR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15,35.52-53)</a:t>
            </a:r>
          </a:p>
          <a:p>
            <a:pPr algn="ctr"/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부활한 사람은 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하늘의 인간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하늘에 속한</a:t>
            </a:r>
            <a:r>
              <a:rPr lang="en-US" altLang="ko-K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)”</a:t>
            </a:r>
            <a:r>
              <a:rPr lang="ko-KR" alt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이다</a:t>
            </a:r>
            <a:r>
              <a:rPr lang="en-US" altLang="ko-K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ko-KR" alt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코린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47-49 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참조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ko-KR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467544" y="836712"/>
            <a:ext cx="8424936" cy="5472608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부활은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역사 안에서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이루어진 사건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부활 그 자체는 역사를 초월하는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신앙의 신비에 속함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부활 증인들은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빈무덤</a:t>
            </a:r>
            <a:r>
              <a:rPr lang="ko-KR" alt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과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ko-KR" alt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부활하신 </a:t>
            </a:r>
            <a:r>
              <a:rPr lang="ko-KR" altLang="en-US" sz="240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분의 발현</a:t>
            </a:r>
            <a:r>
              <a:rPr lang="ko-KR" alt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만을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증거로 제시하는 데 만족하지 않았다</a:t>
            </a:r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타원 2"/>
          <p:cNvSpPr/>
          <p:nvPr/>
        </p:nvSpPr>
        <p:spPr>
          <a:xfrm>
            <a:off x="323528" y="620688"/>
            <a:ext cx="3672408" cy="129614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ko-KR" altLang="en-US" sz="3200" spc="-150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⓶ 부활의 증거</a:t>
            </a:r>
            <a:endParaRPr lang="ko-KR" altLang="en-US" sz="3200" spc="-150" dirty="0">
              <a:ln w="317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아래쪽 화살표 3"/>
          <p:cNvSpPr/>
          <p:nvPr/>
        </p:nvSpPr>
        <p:spPr>
          <a:xfrm>
            <a:off x="4211960" y="2492896"/>
            <a:ext cx="1152128" cy="5040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467544" y="836712"/>
            <a:ext cx="8424936" cy="5472608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주님의 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부활과 함께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우리의 부활도 선언</a:t>
            </a:r>
            <a:endParaRPr lang="en-US" altLang="ko-K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자신들의 삶 곧</a:t>
            </a:r>
            <a:endParaRPr lang="en-US" altLang="ko-KR" sz="24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부활의 삶으로 그 증거를 뒷받침</a:t>
            </a:r>
            <a:endParaRPr lang="en-US" altLang="ko-KR" sz="24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altLang="ko-KR" sz="24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나아가 그 부활을 위해 기꺼이 죽음으로써</a:t>
            </a:r>
            <a:endParaRPr lang="en-US" altLang="ko-KR" sz="24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영원한 생명으로 나아가는 </a:t>
            </a:r>
            <a:endParaRPr lang="en-US" altLang="ko-KR" sz="24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부활 신앙을 고백함</a:t>
            </a:r>
            <a:endParaRPr lang="en-US" altLang="ko-KR" sz="24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아래쪽 화살표 3"/>
          <p:cNvSpPr/>
          <p:nvPr/>
        </p:nvSpPr>
        <p:spPr>
          <a:xfrm>
            <a:off x="3851920" y="3933056"/>
            <a:ext cx="1728192" cy="648072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323528" y="620688"/>
            <a:ext cx="3672408" cy="129614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ko-KR" altLang="en-US" sz="3200" spc="-150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⓶ 부활의 증거</a:t>
            </a:r>
            <a:endParaRPr lang="ko-KR" altLang="en-US" sz="3200" spc="-150" dirty="0">
              <a:ln w="317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1273</TotalTime>
  <Words>1084</Words>
  <Application>Microsoft Office PowerPoint</Application>
  <PresentationFormat>화면 슬라이드 쇼(4:3)</PresentationFormat>
  <Paragraphs>271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광장</vt:lpstr>
      <vt:lpstr>간추린  가톨릭 교회 교리서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간추린 가톨릭 교회 교리서</dc:title>
  <dc:creator>1</dc:creator>
  <cp:lastModifiedBy>Registered User</cp:lastModifiedBy>
  <cp:revision>133</cp:revision>
  <dcterms:created xsi:type="dcterms:W3CDTF">2012-07-25T04:44:19Z</dcterms:created>
  <dcterms:modified xsi:type="dcterms:W3CDTF">2013-01-24T01:23:48Z</dcterms:modified>
</cp:coreProperties>
</file>